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33" r:id="rId1"/>
  </p:sldMasterIdLst>
  <p:notesMasterIdLst>
    <p:notesMasterId r:id="rId21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59" r:id="rId10"/>
    <p:sldId id="265" r:id="rId11"/>
    <p:sldId id="275" r:id="rId12"/>
    <p:sldId id="276" r:id="rId13"/>
    <p:sldId id="270" r:id="rId14"/>
    <p:sldId id="271" r:id="rId15"/>
    <p:sldId id="277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4" autoAdjust="0"/>
    <p:restoredTop sz="88689" autoAdjust="0"/>
  </p:normalViewPr>
  <p:slideViewPr>
    <p:cSldViewPr snapToGrid="0">
      <p:cViewPr varScale="1">
        <p:scale>
          <a:sx n="66" d="100"/>
          <a:sy n="66" d="100"/>
        </p:scale>
        <p:origin x="8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D1FA6-E1D1-4601-A095-BD1321D6530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5E6B-3A24-48F2-9F32-31BE5078D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Crescent Dune Right/</a:t>
            </a:r>
            <a:r>
              <a:rPr lang="en-US" dirty="0" err="1" smtClean="0"/>
              <a:t>Ivanpah</a:t>
            </a:r>
            <a:r>
              <a:rPr lang="en-US" baseline="0" dirty="0" smtClean="0"/>
              <a:t> Left. </a:t>
            </a:r>
            <a:r>
              <a:rPr lang="en-US" dirty="0" err="1" smtClean="0"/>
              <a:t>Ivanpah</a:t>
            </a:r>
            <a:r>
              <a:rPr lang="en-US" dirty="0" smtClean="0"/>
              <a:t> is low impact. Uses 170K heliostats. Powers 140K Homes in S. 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5E6B-3A24-48F2-9F32-31BE5078D0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3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what HTF is: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carries energy and transfers to water (steam generator)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Properties of HTF (low melting point, stabile at high temps 1000, low corrosion piping)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5E6B-3A24-48F2-9F32-31BE5078D0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2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Ivanpah</a:t>
            </a:r>
            <a:r>
              <a:rPr lang="en-US" dirty="0" smtClean="0"/>
              <a:t> is largest in world with 3 power towers and 5 acres worth</a:t>
            </a:r>
            <a:r>
              <a:rPr lang="en-US" baseline="0" dirty="0" smtClean="0"/>
              <a:t> of heliostats</a:t>
            </a:r>
          </a:p>
          <a:p>
            <a:r>
              <a:rPr lang="en-US" baseline="0" dirty="0" smtClean="0"/>
              <a:t>Crescent Dunes has one power tower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5E6B-3A24-48F2-9F32-31BE5078D0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Eutectic—if the composition is changed at all, then the melting point will drastically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5E6B-3A24-48F2-9F32-31BE5078D0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3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5E6B-3A24-48F2-9F32-31BE5078D0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6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defRPr/>
            </a:pPr>
            <a:r>
              <a:rPr lang="en-US" sz="1200" dirty="0" smtClean="0">
                <a:solidFill>
                  <a:srgbClr val="0000CC"/>
                </a:solidFill>
                <a:latin typeface="Comic Sans MS" pitchFamily="66" charset="0"/>
                <a:cs typeface="Times New Roman"/>
              </a:rPr>
              <a:t>Destruction of metals by electrochemical reactions with the environment</a:t>
            </a:r>
          </a:p>
          <a:p>
            <a:pPr lvl="0" algn="just">
              <a:defRPr/>
            </a:pPr>
            <a:r>
              <a:rPr lang="en-US" sz="1200" dirty="0" smtClean="0">
                <a:solidFill>
                  <a:srgbClr val="0000CC"/>
                </a:solidFill>
                <a:latin typeface="Comic Sans MS" pitchFamily="66" charset="0"/>
                <a:cs typeface="Times New Roman"/>
              </a:rPr>
              <a:t>Pulls moisture from air in case of chloride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Chloride more corrosive—more electronegative. It ionizes the metal more quickly, causes metals to react with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5E6B-3A24-48F2-9F32-31BE5078D0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3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5E6B-3A24-48F2-9F32-31BE5078D0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2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5E6B-3A24-48F2-9F32-31BE5078D0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6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5E6B-3A24-48F2-9F32-31BE5078D0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7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40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1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5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1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0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0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4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0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46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754" y="1077381"/>
            <a:ext cx="12037454" cy="3329581"/>
          </a:xfrm>
        </p:spPr>
        <p:txBody>
          <a:bodyPr/>
          <a:lstStyle/>
          <a:p>
            <a:r>
              <a:rPr lang="en-US" dirty="0" smtClean="0"/>
              <a:t>High-Temperature Corrosion in CSP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215" y="4777379"/>
            <a:ext cx="8825658" cy="12241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Payton Meade, Chemical engineering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a.m.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Kannan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department of engineering, CTI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Arizona state university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54955" y="1741714"/>
            <a:ext cx="101661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3757" y="4339771"/>
            <a:ext cx="113128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56233" cy="140053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New Molten Salt: Current Work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Multidisciplinary University Research Initiative (MURI)</a:t>
            </a:r>
          </a:p>
          <a:p>
            <a:pPr lvl="1"/>
            <a:r>
              <a:rPr lang="en-US" sz="2200" dirty="0" smtClean="0"/>
              <a:t>ASU Polytechnic, Georgia Tech, University of Arizona</a:t>
            </a:r>
          </a:p>
          <a:p>
            <a:pPr lvl="1"/>
            <a:r>
              <a:rPr lang="en-US" sz="2200" dirty="0" smtClean="0"/>
              <a:t>Funded by DOE under </a:t>
            </a:r>
            <a:r>
              <a:rPr lang="en-US" sz="2200" i="1" dirty="0" err="1" smtClean="0"/>
              <a:t>SunShot</a:t>
            </a:r>
            <a:r>
              <a:rPr lang="en-US" sz="2200" dirty="0" smtClean="0"/>
              <a:t> initiative</a:t>
            </a:r>
          </a:p>
          <a:p>
            <a:pPr lvl="2"/>
            <a:r>
              <a:rPr lang="en-US" sz="2000" dirty="0" smtClean="0"/>
              <a:t>Reduce total installation costs of solar power by 2020</a:t>
            </a:r>
          </a:p>
          <a:p>
            <a:pPr lvl="2"/>
            <a:r>
              <a:rPr lang="en-US" sz="2000" dirty="0" smtClean="0"/>
              <a:t>Goal of $0.06/kWh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r>
              <a:rPr lang="en-US" sz="2400" dirty="0" smtClean="0"/>
              <a:t>New salt composed of </a:t>
            </a:r>
            <a:r>
              <a:rPr lang="en-US" sz="2400" dirty="0" err="1" smtClean="0"/>
              <a:t>NaCl</a:t>
            </a:r>
            <a:r>
              <a:rPr lang="en-US" sz="2400" dirty="0" smtClean="0"/>
              <a:t>, </a:t>
            </a:r>
            <a:r>
              <a:rPr lang="en-US" sz="2400" dirty="0" err="1" smtClean="0"/>
              <a:t>KCl</a:t>
            </a:r>
            <a:r>
              <a:rPr lang="en-US" sz="2400" dirty="0" smtClean="0"/>
              <a:t>, and ZnCl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lvl="1"/>
            <a:r>
              <a:rPr lang="en-US" sz="2200" dirty="0" smtClean="0"/>
              <a:t>Chlorides stabile at high temperatures and low in cost</a:t>
            </a:r>
          </a:p>
          <a:p>
            <a:pPr lvl="1"/>
            <a:r>
              <a:rPr lang="en-US" sz="2200" dirty="0" smtClean="0"/>
              <a:t>Highly corrosive and high melting temperature</a:t>
            </a:r>
          </a:p>
        </p:txBody>
      </p:sp>
    </p:spTree>
    <p:extLst>
      <p:ext uri="{BB962C8B-B14F-4D97-AF65-F5344CB8AC3E}">
        <p14:creationId xmlns:p14="http://schemas.microsoft.com/office/powerpoint/2010/main" val="360698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Corrosion Mechanism</a:t>
            </a:r>
            <a:endParaRPr lang="en-US" sz="4800" dirty="0"/>
          </a:p>
        </p:txBody>
      </p:sp>
      <p:pic>
        <p:nvPicPr>
          <p:cNvPr id="5" name="Picture 2" descr="http://hyperphysics.phy-astr.gsu.edu/hbase/chemical/imgche/corro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303" y="1845734"/>
            <a:ext cx="10318353" cy="4403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47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Corrosion Data Techniques</a:t>
            </a:r>
            <a:endParaRPr lang="en-US" sz="4800" dirty="0"/>
          </a:p>
        </p:txBody>
      </p: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189583" y="1878663"/>
            <a:ext cx="7581811" cy="4051496"/>
            <a:chOff x="457200" y="1119204"/>
            <a:chExt cx="8472518" cy="5586396"/>
          </a:xfrm>
        </p:grpSpPr>
        <p:sp>
          <p:nvSpPr>
            <p:cNvPr id="5" name="Cube 4"/>
            <p:cNvSpPr/>
            <p:nvPr/>
          </p:nvSpPr>
          <p:spPr>
            <a:xfrm>
              <a:off x="5643949" y="4151721"/>
              <a:ext cx="3157151" cy="1337745"/>
            </a:xfrm>
            <a:prstGeom prst="cube">
              <a:avLst>
                <a:gd name="adj" fmla="val 41092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defTabSz="914400" eaLnBrk="1" hangingPunct="1">
                <a:defRPr/>
              </a:pPr>
              <a:endParaRPr lang="en-US" smtClean="0">
                <a:solidFill>
                  <a:srgbClr val="FFFFFF"/>
                </a:solidFill>
                <a:latin typeface="Corbel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784869" y="5027618"/>
              <a:ext cx="2214571" cy="27781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162695" y="5119693"/>
              <a:ext cx="93663" cy="93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350021" y="5119693"/>
              <a:ext cx="28575" cy="285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50021" y="5213354"/>
              <a:ext cx="28575" cy="269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575575" y="5119693"/>
              <a:ext cx="28575" cy="285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340624" y="5119693"/>
              <a:ext cx="28575" cy="285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340624" y="5213354"/>
              <a:ext cx="28575" cy="269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575575" y="5213354"/>
              <a:ext cx="28575" cy="269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6539260" y="5120432"/>
              <a:ext cx="47122" cy="92258"/>
            </a:xfrm>
            <a:prstGeom prst="flowChartMagneticDisk">
              <a:avLst/>
            </a:prstGeom>
            <a:scene3d>
              <a:camera prst="orthographicFront">
                <a:rot lat="20357213" lon="9332773" rev="808297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6774869" y="5120432"/>
              <a:ext cx="47122" cy="92258"/>
            </a:xfrm>
            <a:prstGeom prst="flowChartMagneticDisk">
              <a:avLst/>
            </a:prstGeom>
            <a:scene3d>
              <a:camera prst="orthographicFront">
                <a:rot lat="20357213" lon="9332773" rev="808297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7010477" y="5120432"/>
              <a:ext cx="47122" cy="92258"/>
            </a:xfrm>
            <a:prstGeom prst="flowChartMagneticDisk">
              <a:avLst/>
            </a:prstGeom>
            <a:scene3d>
              <a:camera prst="orthographicFront">
                <a:rot lat="20357213" lon="9332773" rev="808297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ound Diagonal Corner Rectangle 17"/>
            <p:cNvSpPr/>
            <p:nvPr/>
          </p:nvSpPr>
          <p:spPr>
            <a:xfrm>
              <a:off x="7764489" y="5119693"/>
              <a:ext cx="188913" cy="93662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6775472" y="4289432"/>
              <a:ext cx="1271593" cy="231774"/>
            </a:xfrm>
            <a:prstGeom prst="cube">
              <a:avLst>
                <a:gd name="adj" fmla="val 8690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7245374" y="3829058"/>
              <a:ext cx="377826" cy="600073"/>
            </a:xfrm>
            <a:prstGeom prst="cube">
              <a:avLst>
                <a:gd name="adj" fmla="val 19999"/>
              </a:avLst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1" name="Cube 20"/>
            <p:cNvSpPr/>
            <p:nvPr/>
          </p:nvSpPr>
          <p:spPr>
            <a:xfrm>
              <a:off x="6643710" y="2786074"/>
              <a:ext cx="1508130" cy="1106484"/>
            </a:xfrm>
            <a:prstGeom prst="cube">
              <a:avLst>
                <a:gd name="adj" fmla="val 5159"/>
              </a:avLst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6869909" y="2657480"/>
              <a:ext cx="968372" cy="1428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23" name="Group 92"/>
            <p:cNvGrpSpPr>
              <a:grpSpLocks/>
            </p:cNvGrpSpPr>
            <p:nvPr/>
          </p:nvGrpSpPr>
          <p:grpSpPr bwMode="auto">
            <a:xfrm>
              <a:off x="7143768" y="3143248"/>
              <a:ext cx="781191" cy="785819"/>
              <a:chOff x="9505849" y="995449"/>
              <a:chExt cx="1136758" cy="1512552"/>
            </a:xfrm>
          </p:grpSpPr>
          <p:sp>
            <p:nvSpPr>
              <p:cNvPr id="82" name="Arc 81"/>
              <p:cNvSpPr/>
              <p:nvPr/>
            </p:nvSpPr>
            <p:spPr>
              <a:xfrm rot="16200000">
                <a:off x="9497645" y="1363239"/>
                <a:ext cx="1506425" cy="783115"/>
              </a:xfrm>
              <a:prstGeom prst="arc">
                <a:avLst>
                  <a:gd name="adj1" fmla="val 15930929"/>
                  <a:gd name="adj2" fmla="val 21422344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Arc 82"/>
              <p:cNvSpPr/>
              <p:nvPr/>
            </p:nvSpPr>
            <p:spPr>
              <a:xfrm rot="16462008">
                <a:off x="9144000" y="1357298"/>
                <a:ext cx="1507893" cy="784195"/>
              </a:xfrm>
              <a:prstGeom prst="arc">
                <a:avLst>
                  <a:gd name="adj1" fmla="val 15930929"/>
                  <a:gd name="adj2" fmla="val 21422344"/>
                </a:avLst>
              </a:prstGeom>
              <a:ln>
                <a:solidFill>
                  <a:srgbClr val="FF0000"/>
                </a:solidFill>
              </a:ln>
              <a:scene3d>
                <a:camera prst="orthographicFront">
                  <a:rot lat="21599965" lon="10799999" rev="10799999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Can 23"/>
            <p:cNvSpPr/>
            <p:nvPr/>
          </p:nvSpPr>
          <p:spPr>
            <a:xfrm>
              <a:off x="5879557" y="5100248"/>
              <a:ext cx="97188" cy="236412"/>
            </a:xfrm>
            <a:prstGeom prst="can">
              <a:avLst>
                <a:gd name="adj" fmla="val 375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Can 24"/>
            <p:cNvSpPr/>
            <p:nvPr/>
          </p:nvSpPr>
          <p:spPr>
            <a:xfrm>
              <a:off x="468669" y="2451708"/>
              <a:ext cx="802789" cy="4253892"/>
            </a:xfrm>
            <a:prstGeom prst="can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0800000" scaled="1"/>
              <a:tileRect/>
            </a:gra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defTabSz="914400" eaLnBrk="1" hangingPunct="1">
                <a:defRPr/>
              </a:pPr>
              <a:endParaRPr lang="en-US" smtClean="0">
                <a:solidFill>
                  <a:srgbClr val="FFFFFF"/>
                </a:solidFill>
                <a:latin typeface="Corbel" pitchFamily="34" charset="0"/>
              </a:endParaRPr>
            </a:p>
          </p:txBody>
        </p:sp>
        <p:grpSp>
          <p:nvGrpSpPr>
            <p:cNvPr id="26" name="Group 65"/>
            <p:cNvGrpSpPr>
              <a:grpSpLocks/>
            </p:cNvGrpSpPr>
            <p:nvPr/>
          </p:nvGrpSpPr>
          <p:grpSpPr bwMode="auto">
            <a:xfrm>
              <a:off x="457200" y="1354620"/>
              <a:ext cx="826873" cy="1819202"/>
              <a:chOff x="1129937" y="1146175"/>
              <a:chExt cx="941832" cy="1890068"/>
            </a:xfrm>
          </p:grpSpPr>
          <p:sp>
            <p:nvSpPr>
              <p:cNvPr id="77" name="Flowchart: Delay 76"/>
              <p:cNvSpPr/>
              <p:nvPr/>
            </p:nvSpPr>
            <p:spPr>
              <a:xfrm rot="16200000">
                <a:off x="1015462" y="1979275"/>
                <a:ext cx="1171028" cy="942080"/>
              </a:xfrm>
              <a:prstGeom prst="flowChartDelay">
                <a:avLst/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8" name="Can 77"/>
              <p:cNvSpPr/>
              <p:nvPr/>
            </p:nvSpPr>
            <p:spPr>
              <a:xfrm>
                <a:off x="1460841" y="1599257"/>
                <a:ext cx="305588" cy="380997"/>
              </a:xfrm>
              <a:prstGeom prst="can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9" name="Can 78"/>
              <p:cNvSpPr/>
              <p:nvPr/>
            </p:nvSpPr>
            <p:spPr>
              <a:xfrm>
                <a:off x="1558484" y="1323818"/>
                <a:ext cx="112109" cy="305127"/>
              </a:xfrm>
              <a:prstGeom prst="can">
                <a:avLst/>
              </a:prstGeom>
              <a:solidFill>
                <a:schemeClr val="tx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80" name="Sun 79"/>
              <p:cNvSpPr/>
              <p:nvPr/>
            </p:nvSpPr>
            <p:spPr>
              <a:xfrm>
                <a:off x="1447800" y="1146175"/>
                <a:ext cx="333375" cy="304800"/>
              </a:xfrm>
              <a:prstGeom prst="sun">
                <a:avLst>
                  <a:gd name="adj" fmla="val 18055"/>
                </a:avLst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Flowchart: Direct Access Storage 80"/>
              <p:cNvSpPr/>
              <p:nvPr/>
            </p:nvSpPr>
            <p:spPr>
              <a:xfrm>
                <a:off x="1600073" y="1447518"/>
                <a:ext cx="305589" cy="126999"/>
              </a:xfrm>
              <a:prstGeom prst="flowChartMagneticDrum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27" name="Group 49"/>
            <p:cNvGrpSpPr>
              <a:grpSpLocks/>
            </p:cNvGrpSpPr>
            <p:nvPr/>
          </p:nvGrpSpPr>
          <p:grpSpPr bwMode="auto">
            <a:xfrm>
              <a:off x="2035181" y="2651137"/>
              <a:ext cx="2781310" cy="2595556"/>
              <a:chOff x="1827610" y="240191"/>
              <a:chExt cx="5562620" cy="5551980"/>
            </a:xfrm>
          </p:grpSpPr>
          <p:sp>
            <p:nvSpPr>
              <p:cNvPr id="64" name="Cube 63"/>
              <p:cNvSpPr/>
              <p:nvPr/>
            </p:nvSpPr>
            <p:spPr>
              <a:xfrm>
                <a:off x="1827610" y="1370962"/>
                <a:ext cx="5562620" cy="4421209"/>
              </a:xfrm>
              <a:prstGeom prst="cub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028022" y="3048441"/>
                <a:ext cx="990604" cy="22853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181599" y="3733801"/>
                <a:ext cx="457201" cy="4571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181599" y="4495800"/>
                <a:ext cx="457201" cy="4571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Cube 67"/>
              <p:cNvSpPr/>
              <p:nvPr/>
            </p:nvSpPr>
            <p:spPr>
              <a:xfrm>
                <a:off x="1853010" y="240191"/>
                <a:ext cx="5486420" cy="2210605"/>
              </a:xfrm>
              <a:prstGeom prst="cube">
                <a:avLst>
                  <a:gd name="adj" fmla="val 47597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3656417" y="1445668"/>
                <a:ext cx="1066804" cy="383714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  <p:pic>
          <p:nvPicPr>
            <p:cNvPr id="28" name="Picture 50" descr="Picture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147"/>
            <a:stretch>
              <a:fillRect/>
            </a:stretch>
          </p:blipFill>
          <p:spPr bwMode="auto">
            <a:xfrm>
              <a:off x="2862649" y="1435693"/>
              <a:ext cx="1082452" cy="15755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Cube 28"/>
            <p:cNvSpPr/>
            <p:nvPr/>
          </p:nvSpPr>
          <p:spPr>
            <a:xfrm>
              <a:off x="5016516" y="3487747"/>
              <a:ext cx="1052517" cy="228599"/>
            </a:xfrm>
            <a:prstGeom prst="cube">
              <a:avLst>
                <a:gd name="adj" fmla="val 78333"/>
              </a:avLst>
            </a:prstGeom>
            <a:solidFill>
              <a:schemeClr val="tx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30" name="Can 29"/>
            <p:cNvSpPr/>
            <p:nvPr/>
          </p:nvSpPr>
          <p:spPr>
            <a:xfrm>
              <a:off x="5459431" y="1279541"/>
              <a:ext cx="55562" cy="2284406"/>
            </a:xfrm>
            <a:prstGeom prst="can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31" name="Can 30"/>
            <p:cNvSpPr/>
            <p:nvPr/>
          </p:nvSpPr>
          <p:spPr>
            <a:xfrm>
              <a:off x="5370765" y="1202596"/>
              <a:ext cx="33232" cy="761616"/>
            </a:xfrm>
            <a:prstGeom prst="can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2" name="Shape 85"/>
            <p:cNvCxnSpPr/>
            <p:nvPr/>
          </p:nvCxnSpPr>
          <p:spPr>
            <a:xfrm rot="16200000" flipH="1">
              <a:off x="3802349" y="3158159"/>
              <a:ext cx="3509130" cy="611459"/>
            </a:xfrm>
            <a:prstGeom prst="curvedConnector3">
              <a:avLst>
                <a:gd name="adj1" fmla="val 106894"/>
              </a:avLst>
            </a:prstGeom>
            <a:ln w="76200">
              <a:gradFill flip="none" rotWithShape="1">
                <a:gsLst>
                  <a:gs pos="0">
                    <a:schemeClr val="tx1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be 32"/>
            <p:cNvSpPr/>
            <p:nvPr/>
          </p:nvSpPr>
          <p:spPr>
            <a:xfrm>
              <a:off x="5151455" y="1584340"/>
              <a:ext cx="225426" cy="161925"/>
            </a:xfrm>
            <a:prstGeom prst="cube">
              <a:avLst>
                <a:gd name="adj" fmla="val 22917"/>
              </a:avLst>
            </a:prstGeom>
            <a:solidFill>
              <a:schemeClr val="tx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34" name="Arc 33"/>
            <p:cNvSpPr/>
            <p:nvPr/>
          </p:nvSpPr>
          <p:spPr>
            <a:xfrm>
              <a:off x="2517328" y="1156030"/>
              <a:ext cx="2487673" cy="2189038"/>
            </a:xfrm>
            <a:prstGeom prst="arc">
              <a:avLst>
                <a:gd name="adj1" fmla="val 14215759"/>
                <a:gd name="adj2" fmla="val 230992"/>
              </a:avLst>
            </a:prstGeom>
            <a:ln>
              <a:solidFill>
                <a:srgbClr val="C00000"/>
              </a:solidFill>
            </a:ln>
            <a:scene3d>
              <a:camera prst="orthographicFront">
                <a:rot lat="0" lon="0" rev="12300001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Arc 34"/>
            <p:cNvSpPr/>
            <p:nvPr/>
          </p:nvSpPr>
          <p:spPr>
            <a:xfrm>
              <a:off x="3069366" y="1356644"/>
              <a:ext cx="2001408" cy="1327610"/>
            </a:xfrm>
            <a:prstGeom prst="arc">
              <a:avLst>
                <a:gd name="adj1" fmla="val 15542529"/>
                <a:gd name="adj2" fmla="val 0"/>
              </a:avLst>
            </a:prstGeom>
            <a:ln>
              <a:solidFill>
                <a:srgbClr val="FFC000"/>
              </a:solidFill>
            </a:ln>
            <a:scene3d>
              <a:camera prst="orthographicFront">
                <a:rot lat="0" lon="0" rev="12300001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Arc 35"/>
            <p:cNvSpPr/>
            <p:nvPr/>
          </p:nvSpPr>
          <p:spPr>
            <a:xfrm>
              <a:off x="2458609" y="1405290"/>
              <a:ext cx="2659147" cy="1327610"/>
            </a:xfrm>
            <a:prstGeom prst="arc">
              <a:avLst>
                <a:gd name="adj1" fmla="val 15542529"/>
                <a:gd name="adj2" fmla="val 0"/>
              </a:avLst>
            </a:prstGeom>
            <a:ln>
              <a:solidFill>
                <a:srgbClr val="00B050"/>
              </a:solidFill>
            </a:ln>
            <a:scene3d>
              <a:camera prst="orthographicFront">
                <a:rot lat="0" lon="0" rev="12300001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lowchart: Collate 36"/>
            <p:cNvSpPr/>
            <p:nvPr/>
          </p:nvSpPr>
          <p:spPr>
            <a:xfrm>
              <a:off x="2938472" y="1565290"/>
              <a:ext cx="44450" cy="80963"/>
            </a:xfrm>
            <a:prstGeom prst="flowChartCol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8" name="Flowchart: Collate 37"/>
            <p:cNvSpPr/>
            <p:nvPr/>
          </p:nvSpPr>
          <p:spPr>
            <a:xfrm>
              <a:off x="3557980" y="1724520"/>
              <a:ext cx="45101" cy="81075"/>
            </a:xfrm>
            <a:prstGeom prst="flowChartCollate">
              <a:avLst/>
            </a:prstGeom>
            <a:scene3d>
              <a:camera prst="orthographicFront">
                <a:rot lat="0" lon="0" rev="14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lowchart: Collate 38"/>
            <p:cNvSpPr/>
            <p:nvPr/>
          </p:nvSpPr>
          <p:spPr>
            <a:xfrm>
              <a:off x="3839862" y="1613044"/>
              <a:ext cx="45101" cy="81075"/>
            </a:xfrm>
            <a:prstGeom prst="flowChartCollate">
              <a:avLst/>
            </a:prstGeom>
            <a:scene3d>
              <a:camera prst="orthographicFront">
                <a:rot lat="0" lon="0" rev="14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40" name="Elbow Connector 39"/>
            <p:cNvCxnSpPr>
              <a:stCxn id="81" idx="4"/>
            </p:cNvCxnSpPr>
            <p:nvPr/>
          </p:nvCxnSpPr>
          <p:spPr>
            <a:xfrm>
              <a:off x="1138240" y="1706577"/>
              <a:ext cx="2325695" cy="296861"/>
            </a:xfrm>
            <a:prstGeom prst="bentConnector3">
              <a:avLst>
                <a:gd name="adj1" fmla="val 99438"/>
              </a:avLst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105"/>
            <p:cNvSpPr txBox="1">
              <a:spLocks noChangeArrowheads="1"/>
            </p:cNvSpPr>
            <p:nvPr/>
          </p:nvSpPr>
          <p:spPr bwMode="auto">
            <a:xfrm>
              <a:off x="1359243" y="6044074"/>
              <a:ext cx="1202724" cy="60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/>
              <a:r>
                <a:rPr lang="en-US" altLang="en-US">
                  <a:solidFill>
                    <a:srgbClr val="FFFFFF"/>
                  </a:solidFill>
                  <a:latin typeface="Corbel" pitchFamily="34" charset="0"/>
                </a:rPr>
                <a:t>Argon Gas Cylinder</a:t>
              </a:r>
            </a:p>
          </p:txBody>
        </p:sp>
        <p:sp>
          <p:nvSpPr>
            <p:cNvPr id="42" name="TextBox 106"/>
            <p:cNvSpPr txBox="1">
              <a:spLocks noChangeArrowheads="1"/>
            </p:cNvSpPr>
            <p:nvPr/>
          </p:nvSpPr>
          <p:spPr bwMode="auto">
            <a:xfrm>
              <a:off x="5493608" y="5540893"/>
              <a:ext cx="3307492" cy="60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/>
              <a:r>
                <a:rPr lang="en-US" altLang="en-US" dirty="0">
                  <a:solidFill>
                    <a:srgbClr val="FFFFFF"/>
                  </a:solidFill>
                  <a:latin typeface="Corbel" pitchFamily="34" charset="0"/>
                </a:rPr>
                <a:t>Advanced Electrochemical System</a:t>
              </a:r>
            </a:p>
          </p:txBody>
        </p:sp>
        <p:sp>
          <p:nvSpPr>
            <p:cNvPr id="43" name="TextBox 107"/>
            <p:cNvSpPr txBox="1">
              <a:spLocks noChangeArrowheads="1"/>
            </p:cNvSpPr>
            <p:nvPr/>
          </p:nvSpPr>
          <p:spPr bwMode="auto">
            <a:xfrm>
              <a:off x="2787478" y="5253361"/>
              <a:ext cx="1052384" cy="34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/>
              <a:r>
                <a:rPr lang="en-US" altLang="en-US" dirty="0">
                  <a:solidFill>
                    <a:srgbClr val="FFFFFF"/>
                  </a:solidFill>
                  <a:latin typeface="Corbel" pitchFamily="34" charset="0"/>
                </a:rPr>
                <a:t>Furnace</a:t>
              </a:r>
            </a:p>
          </p:txBody>
        </p:sp>
        <p:sp>
          <p:nvSpPr>
            <p:cNvPr id="44" name="TextBox 108"/>
            <p:cNvSpPr txBox="1">
              <a:spLocks noChangeArrowheads="1"/>
            </p:cNvSpPr>
            <p:nvPr/>
          </p:nvSpPr>
          <p:spPr bwMode="auto">
            <a:xfrm>
              <a:off x="6572264" y="2214554"/>
              <a:ext cx="2357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/>
              <a:r>
                <a:rPr lang="en-US" altLang="en-US" b="1" dirty="0">
                  <a:solidFill>
                    <a:srgbClr val="FFFFFF"/>
                  </a:solidFill>
                  <a:latin typeface="Corbel" pitchFamily="34" charset="0"/>
                </a:rPr>
                <a:t>log | </a:t>
              </a:r>
              <a:r>
                <a:rPr lang="en-US" altLang="en-US" b="1" i="1" dirty="0">
                  <a:solidFill>
                    <a:srgbClr val="FFFFFF"/>
                  </a:solidFill>
                  <a:latin typeface="Corbel" pitchFamily="34" charset="0"/>
                </a:rPr>
                <a:t>I</a:t>
              </a:r>
              <a:r>
                <a:rPr lang="en-US" altLang="en-US" b="1" dirty="0">
                  <a:solidFill>
                    <a:srgbClr val="FFFFFF"/>
                  </a:solidFill>
                  <a:latin typeface="Corbel" pitchFamily="34" charset="0"/>
                </a:rPr>
                <a:t> | vs </a:t>
              </a:r>
              <a:r>
                <a:rPr lang="en-US" altLang="en-US" b="1" i="1" dirty="0">
                  <a:solidFill>
                    <a:srgbClr val="FFFFFF"/>
                  </a:solidFill>
                  <a:latin typeface="Corbel" pitchFamily="34" charset="0"/>
                </a:rPr>
                <a:t>E</a:t>
              </a:r>
              <a:r>
                <a:rPr lang="en-US" altLang="en-US" b="1" dirty="0">
                  <a:solidFill>
                    <a:srgbClr val="FFFFFF"/>
                  </a:solidFill>
                  <a:latin typeface="Corbel" pitchFamily="34" charset="0"/>
                </a:rPr>
                <a:t> plot</a:t>
              </a:r>
            </a:p>
          </p:txBody>
        </p:sp>
        <p:sp>
          <p:nvSpPr>
            <p:cNvPr id="45" name="Cube 44"/>
            <p:cNvSpPr/>
            <p:nvPr/>
          </p:nvSpPr>
          <p:spPr>
            <a:xfrm>
              <a:off x="2486797" y="2378041"/>
              <a:ext cx="451022" cy="575064"/>
            </a:xfrm>
            <a:prstGeom prst="cube">
              <a:avLst>
                <a:gd name="adj" fmla="val 12500"/>
              </a:avLst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>
                <a:rot lat="259723" lon="19794318" rev="2144970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533657" y="2471750"/>
              <a:ext cx="300039" cy="1222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" dirty="0" smtClean="0">
                  <a:solidFill>
                    <a:prstClr val="white"/>
                  </a:solidFill>
                </a:rPr>
                <a:t>482</a:t>
              </a:r>
              <a:endParaRPr lang="en-US" sz="500" dirty="0">
                <a:solidFill>
                  <a:prstClr val="white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562232" y="2665425"/>
              <a:ext cx="74613" cy="4286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13046" y="2667012"/>
              <a:ext cx="74612" cy="428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562232" y="2741624"/>
              <a:ext cx="74613" cy="4286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713046" y="2736861"/>
              <a:ext cx="74612" cy="444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713046" y="2809886"/>
              <a:ext cx="74612" cy="428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562232" y="2816236"/>
              <a:ext cx="74613" cy="428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2641608" y="2324113"/>
              <a:ext cx="46038" cy="7143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54" name="Can 53"/>
            <p:cNvSpPr/>
            <p:nvPr/>
          </p:nvSpPr>
          <p:spPr>
            <a:xfrm>
              <a:off x="3297248" y="2162188"/>
              <a:ext cx="46037" cy="7143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3325823" y="1162066"/>
              <a:ext cx="0" cy="100647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>
            <a:xfrm>
              <a:off x="2517782" y="1119204"/>
              <a:ext cx="815978" cy="1182684"/>
            </a:xfrm>
            <a:custGeom>
              <a:avLst/>
              <a:gdLst>
                <a:gd name="connsiteX0" fmla="*/ 158750 w 826839"/>
                <a:gd name="connsiteY0" fmla="*/ 1245538 h 1252921"/>
                <a:gd name="connsiteX1" fmla="*/ 139700 w 826839"/>
                <a:gd name="connsiteY1" fmla="*/ 1251888 h 1252921"/>
                <a:gd name="connsiteX2" fmla="*/ 101600 w 826839"/>
                <a:gd name="connsiteY2" fmla="*/ 1245538 h 1252921"/>
                <a:gd name="connsiteX3" fmla="*/ 69850 w 826839"/>
                <a:gd name="connsiteY3" fmla="*/ 1188388 h 1252921"/>
                <a:gd name="connsiteX4" fmla="*/ 57150 w 826839"/>
                <a:gd name="connsiteY4" fmla="*/ 1162988 h 1252921"/>
                <a:gd name="connsiteX5" fmla="*/ 44450 w 826839"/>
                <a:gd name="connsiteY5" fmla="*/ 1124888 h 1252921"/>
                <a:gd name="connsiteX6" fmla="*/ 50800 w 826839"/>
                <a:gd name="connsiteY6" fmla="*/ 1067738 h 1252921"/>
                <a:gd name="connsiteX7" fmla="*/ 88900 w 826839"/>
                <a:gd name="connsiteY7" fmla="*/ 1055038 h 1252921"/>
                <a:gd name="connsiteX8" fmla="*/ 127000 w 826839"/>
                <a:gd name="connsiteY8" fmla="*/ 1074088 h 1252921"/>
                <a:gd name="connsiteX9" fmla="*/ 133350 w 826839"/>
                <a:gd name="connsiteY9" fmla="*/ 1093138 h 1252921"/>
                <a:gd name="connsiteX10" fmla="*/ 120650 w 826839"/>
                <a:gd name="connsiteY10" fmla="*/ 1156638 h 1252921"/>
                <a:gd name="connsiteX11" fmla="*/ 69850 w 826839"/>
                <a:gd name="connsiteY11" fmla="*/ 1150288 h 1252921"/>
                <a:gd name="connsiteX12" fmla="*/ 31750 w 826839"/>
                <a:gd name="connsiteY12" fmla="*/ 1112188 h 1252921"/>
                <a:gd name="connsiteX13" fmla="*/ 12700 w 826839"/>
                <a:gd name="connsiteY13" fmla="*/ 1067738 h 1252921"/>
                <a:gd name="connsiteX14" fmla="*/ 0 w 826839"/>
                <a:gd name="connsiteY14" fmla="*/ 1029638 h 1252921"/>
                <a:gd name="connsiteX15" fmla="*/ 6350 w 826839"/>
                <a:gd name="connsiteY15" fmla="*/ 972488 h 1252921"/>
                <a:gd name="connsiteX16" fmla="*/ 50800 w 826839"/>
                <a:gd name="connsiteY16" fmla="*/ 908988 h 1252921"/>
                <a:gd name="connsiteX17" fmla="*/ 69850 w 826839"/>
                <a:gd name="connsiteY17" fmla="*/ 896288 h 1252921"/>
                <a:gd name="connsiteX18" fmla="*/ 114300 w 826839"/>
                <a:gd name="connsiteY18" fmla="*/ 864538 h 1252921"/>
                <a:gd name="connsiteX19" fmla="*/ 152400 w 826839"/>
                <a:gd name="connsiteY19" fmla="*/ 851838 h 1252921"/>
                <a:gd name="connsiteX20" fmla="*/ 190500 w 826839"/>
                <a:gd name="connsiteY20" fmla="*/ 870888 h 1252921"/>
                <a:gd name="connsiteX21" fmla="*/ 196850 w 826839"/>
                <a:gd name="connsiteY21" fmla="*/ 896288 h 1252921"/>
                <a:gd name="connsiteX22" fmla="*/ 190500 w 826839"/>
                <a:gd name="connsiteY22" fmla="*/ 928038 h 1252921"/>
                <a:gd name="connsiteX23" fmla="*/ 139700 w 826839"/>
                <a:gd name="connsiteY23" fmla="*/ 921688 h 1252921"/>
                <a:gd name="connsiteX24" fmla="*/ 114300 w 826839"/>
                <a:gd name="connsiteY24" fmla="*/ 908988 h 1252921"/>
                <a:gd name="connsiteX25" fmla="*/ 57150 w 826839"/>
                <a:gd name="connsiteY25" fmla="*/ 883588 h 1252921"/>
                <a:gd name="connsiteX26" fmla="*/ 50800 w 826839"/>
                <a:gd name="connsiteY26" fmla="*/ 712138 h 1252921"/>
                <a:gd name="connsiteX27" fmla="*/ 63500 w 826839"/>
                <a:gd name="connsiteY27" fmla="*/ 693088 h 1252921"/>
                <a:gd name="connsiteX28" fmla="*/ 82550 w 826839"/>
                <a:gd name="connsiteY28" fmla="*/ 680388 h 1252921"/>
                <a:gd name="connsiteX29" fmla="*/ 139700 w 826839"/>
                <a:gd name="connsiteY29" fmla="*/ 686738 h 1252921"/>
                <a:gd name="connsiteX30" fmla="*/ 158750 w 826839"/>
                <a:gd name="connsiteY30" fmla="*/ 693088 h 1252921"/>
                <a:gd name="connsiteX31" fmla="*/ 171450 w 826839"/>
                <a:gd name="connsiteY31" fmla="*/ 712138 h 1252921"/>
                <a:gd name="connsiteX32" fmla="*/ 190500 w 826839"/>
                <a:gd name="connsiteY32" fmla="*/ 724838 h 1252921"/>
                <a:gd name="connsiteX33" fmla="*/ 184150 w 826839"/>
                <a:gd name="connsiteY33" fmla="*/ 762938 h 1252921"/>
                <a:gd name="connsiteX34" fmla="*/ 146050 w 826839"/>
                <a:gd name="connsiteY34" fmla="*/ 756588 h 1252921"/>
                <a:gd name="connsiteX35" fmla="*/ 101600 w 826839"/>
                <a:gd name="connsiteY35" fmla="*/ 731188 h 1252921"/>
                <a:gd name="connsiteX36" fmla="*/ 88900 w 826839"/>
                <a:gd name="connsiteY36" fmla="*/ 712138 h 1252921"/>
                <a:gd name="connsiteX37" fmla="*/ 69850 w 826839"/>
                <a:gd name="connsiteY37" fmla="*/ 686738 h 1252921"/>
                <a:gd name="connsiteX38" fmla="*/ 57150 w 826839"/>
                <a:gd name="connsiteY38" fmla="*/ 648638 h 1252921"/>
                <a:gd name="connsiteX39" fmla="*/ 69850 w 826839"/>
                <a:gd name="connsiteY39" fmla="*/ 451788 h 1252921"/>
                <a:gd name="connsiteX40" fmla="*/ 95250 w 826839"/>
                <a:gd name="connsiteY40" fmla="*/ 394638 h 1252921"/>
                <a:gd name="connsiteX41" fmla="*/ 133350 w 826839"/>
                <a:gd name="connsiteY41" fmla="*/ 381938 h 1252921"/>
                <a:gd name="connsiteX42" fmla="*/ 228600 w 826839"/>
                <a:gd name="connsiteY42" fmla="*/ 413688 h 1252921"/>
                <a:gd name="connsiteX43" fmla="*/ 241300 w 826839"/>
                <a:gd name="connsiteY43" fmla="*/ 432738 h 1252921"/>
                <a:gd name="connsiteX44" fmla="*/ 234950 w 826839"/>
                <a:gd name="connsiteY44" fmla="*/ 483538 h 1252921"/>
                <a:gd name="connsiteX45" fmla="*/ 215900 w 826839"/>
                <a:gd name="connsiteY45" fmla="*/ 489888 h 1252921"/>
                <a:gd name="connsiteX46" fmla="*/ 177800 w 826839"/>
                <a:gd name="connsiteY46" fmla="*/ 445438 h 1252921"/>
                <a:gd name="connsiteX47" fmla="*/ 171450 w 826839"/>
                <a:gd name="connsiteY47" fmla="*/ 420038 h 1252921"/>
                <a:gd name="connsiteX48" fmla="*/ 177800 w 826839"/>
                <a:gd name="connsiteY48" fmla="*/ 350188 h 1252921"/>
                <a:gd name="connsiteX49" fmla="*/ 222250 w 826839"/>
                <a:gd name="connsiteY49" fmla="*/ 299388 h 1252921"/>
                <a:gd name="connsiteX50" fmla="*/ 254000 w 826839"/>
                <a:gd name="connsiteY50" fmla="*/ 293038 h 1252921"/>
                <a:gd name="connsiteX51" fmla="*/ 279400 w 826839"/>
                <a:gd name="connsiteY51" fmla="*/ 286688 h 1252921"/>
                <a:gd name="connsiteX52" fmla="*/ 387350 w 826839"/>
                <a:gd name="connsiteY52" fmla="*/ 305738 h 1252921"/>
                <a:gd name="connsiteX53" fmla="*/ 406400 w 826839"/>
                <a:gd name="connsiteY53" fmla="*/ 331138 h 1252921"/>
                <a:gd name="connsiteX54" fmla="*/ 330200 w 826839"/>
                <a:gd name="connsiteY54" fmla="*/ 362888 h 1252921"/>
                <a:gd name="connsiteX55" fmla="*/ 317500 w 826839"/>
                <a:gd name="connsiteY55" fmla="*/ 343838 h 1252921"/>
                <a:gd name="connsiteX56" fmla="*/ 304800 w 826839"/>
                <a:gd name="connsiteY56" fmla="*/ 318438 h 1252921"/>
                <a:gd name="connsiteX57" fmla="*/ 292100 w 826839"/>
                <a:gd name="connsiteY57" fmla="*/ 273988 h 1252921"/>
                <a:gd name="connsiteX58" fmla="*/ 298450 w 826839"/>
                <a:gd name="connsiteY58" fmla="*/ 204138 h 1252921"/>
                <a:gd name="connsiteX59" fmla="*/ 317500 w 826839"/>
                <a:gd name="connsiteY59" fmla="*/ 178738 h 1252921"/>
                <a:gd name="connsiteX60" fmla="*/ 336550 w 826839"/>
                <a:gd name="connsiteY60" fmla="*/ 159688 h 1252921"/>
                <a:gd name="connsiteX61" fmla="*/ 381000 w 826839"/>
                <a:gd name="connsiteY61" fmla="*/ 140638 h 1252921"/>
                <a:gd name="connsiteX62" fmla="*/ 488950 w 826839"/>
                <a:gd name="connsiteY62" fmla="*/ 146988 h 1252921"/>
                <a:gd name="connsiteX63" fmla="*/ 527050 w 826839"/>
                <a:gd name="connsiteY63" fmla="*/ 172388 h 1252921"/>
                <a:gd name="connsiteX64" fmla="*/ 520700 w 826839"/>
                <a:gd name="connsiteY64" fmla="*/ 216838 h 1252921"/>
                <a:gd name="connsiteX65" fmla="*/ 501650 w 826839"/>
                <a:gd name="connsiteY65" fmla="*/ 223188 h 1252921"/>
                <a:gd name="connsiteX66" fmla="*/ 463550 w 826839"/>
                <a:gd name="connsiteY66" fmla="*/ 204138 h 1252921"/>
                <a:gd name="connsiteX67" fmla="*/ 450850 w 826839"/>
                <a:gd name="connsiteY67" fmla="*/ 185088 h 1252921"/>
                <a:gd name="connsiteX68" fmla="*/ 482600 w 826839"/>
                <a:gd name="connsiteY68" fmla="*/ 77138 h 1252921"/>
                <a:gd name="connsiteX69" fmla="*/ 520700 w 826839"/>
                <a:gd name="connsiteY69" fmla="*/ 64438 h 1252921"/>
                <a:gd name="connsiteX70" fmla="*/ 539750 w 826839"/>
                <a:gd name="connsiteY70" fmla="*/ 58088 h 1252921"/>
                <a:gd name="connsiteX71" fmla="*/ 615950 w 826839"/>
                <a:gd name="connsiteY71" fmla="*/ 45388 h 1252921"/>
                <a:gd name="connsiteX72" fmla="*/ 673100 w 826839"/>
                <a:gd name="connsiteY72" fmla="*/ 70788 h 1252921"/>
                <a:gd name="connsiteX73" fmla="*/ 685800 w 826839"/>
                <a:gd name="connsiteY73" fmla="*/ 108888 h 1252921"/>
                <a:gd name="connsiteX74" fmla="*/ 679450 w 826839"/>
                <a:gd name="connsiteY74" fmla="*/ 134288 h 1252921"/>
                <a:gd name="connsiteX75" fmla="*/ 628650 w 826839"/>
                <a:gd name="connsiteY75" fmla="*/ 134288 h 1252921"/>
                <a:gd name="connsiteX76" fmla="*/ 609600 w 826839"/>
                <a:gd name="connsiteY76" fmla="*/ 115238 h 1252921"/>
                <a:gd name="connsiteX77" fmla="*/ 603250 w 826839"/>
                <a:gd name="connsiteY77" fmla="*/ 96188 h 1252921"/>
                <a:gd name="connsiteX78" fmla="*/ 609600 w 826839"/>
                <a:gd name="connsiteY78" fmla="*/ 51738 h 1252921"/>
                <a:gd name="connsiteX79" fmla="*/ 641350 w 826839"/>
                <a:gd name="connsiteY79" fmla="*/ 19988 h 1252921"/>
                <a:gd name="connsiteX80" fmla="*/ 711200 w 826839"/>
                <a:gd name="connsiteY80" fmla="*/ 938 h 1252921"/>
                <a:gd name="connsiteX81" fmla="*/ 806450 w 826839"/>
                <a:gd name="connsiteY81" fmla="*/ 7288 h 1252921"/>
                <a:gd name="connsiteX82" fmla="*/ 819150 w 826839"/>
                <a:gd name="connsiteY82" fmla="*/ 26338 h 1252921"/>
                <a:gd name="connsiteX83" fmla="*/ 825500 w 826839"/>
                <a:gd name="connsiteY83" fmla="*/ 58088 h 125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826839" h="1252921">
                  <a:moveTo>
                    <a:pt x="158750" y="1245538"/>
                  </a:moveTo>
                  <a:cubicBezTo>
                    <a:pt x="152400" y="1247655"/>
                    <a:pt x="146393" y="1251888"/>
                    <a:pt x="139700" y="1251888"/>
                  </a:cubicBezTo>
                  <a:cubicBezTo>
                    <a:pt x="126825" y="1251888"/>
                    <a:pt x="112148" y="1252921"/>
                    <a:pt x="101600" y="1245538"/>
                  </a:cubicBezTo>
                  <a:cubicBezTo>
                    <a:pt x="76344" y="1227859"/>
                    <a:pt x="79336" y="1210521"/>
                    <a:pt x="69850" y="1188388"/>
                  </a:cubicBezTo>
                  <a:cubicBezTo>
                    <a:pt x="66121" y="1179687"/>
                    <a:pt x="60666" y="1171777"/>
                    <a:pt x="57150" y="1162988"/>
                  </a:cubicBezTo>
                  <a:cubicBezTo>
                    <a:pt x="52178" y="1150559"/>
                    <a:pt x="44450" y="1124888"/>
                    <a:pt x="44450" y="1124888"/>
                  </a:cubicBezTo>
                  <a:cubicBezTo>
                    <a:pt x="46567" y="1105838"/>
                    <a:pt x="40510" y="1083909"/>
                    <a:pt x="50800" y="1067738"/>
                  </a:cubicBezTo>
                  <a:cubicBezTo>
                    <a:pt x="57987" y="1056444"/>
                    <a:pt x="88900" y="1055038"/>
                    <a:pt x="88900" y="1055038"/>
                  </a:cubicBezTo>
                  <a:cubicBezTo>
                    <a:pt x="101449" y="1059221"/>
                    <a:pt x="118048" y="1062897"/>
                    <a:pt x="127000" y="1074088"/>
                  </a:cubicBezTo>
                  <a:cubicBezTo>
                    <a:pt x="131181" y="1079315"/>
                    <a:pt x="131233" y="1086788"/>
                    <a:pt x="133350" y="1093138"/>
                  </a:cubicBezTo>
                  <a:cubicBezTo>
                    <a:pt x="129117" y="1114305"/>
                    <a:pt x="136695" y="1142198"/>
                    <a:pt x="120650" y="1156638"/>
                  </a:cubicBezTo>
                  <a:cubicBezTo>
                    <a:pt x="107966" y="1168054"/>
                    <a:pt x="85114" y="1157920"/>
                    <a:pt x="69850" y="1150288"/>
                  </a:cubicBezTo>
                  <a:cubicBezTo>
                    <a:pt x="53786" y="1142256"/>
                    <a:pt x="31750" y="1112188"/>
                    <a:pt x="31750" y="1112188"/>
                  </a:cubicBezTo>
                  <a:cubicBezTo>
                    <a:pt x="11310" y="1050867"/>
                    <a:pt x="44087" y="1146205"/>
                    <a:pt x="12700" y="1067738"/>
                  </a:cubicBezTo>
                  <a:cubicBezTo>
                    <a:pt x="7728" y="1055309"/>
                    <a:pt x="0" y="1029638"/>
                    <a:pt x="0" y="1029638"/>
                  </a:cubicBezTo>
                  <a:cubicBezTo>
                    <a:pt x="2117" y="1010588"/>
                    <a:pt x="289" y="990672"/>
                    <a:pt x="6350" y="972488"/>
                  </a:cubicBezTo>
                  <a:cubicBezTo>
                    <a:pt x="7387" y="969376"/>
                    <a:pt x="43555" y="916233"/>
                    <a:pt x="50800" y="908988"/>
                  </a:cubicBezTo>
                  <a:cubicBezTo>
                    <a:pt x="56196" y="903592"/>
                    <a:pt x="63640" y="900724"/>
                    <a:pt x="69850" y="896288"/>
                  </a:cubicBezTo>
                  <a:cubicBezTo>
                    <a:pt x="73713" y="893529"/>
                    <a:pt x="106377" y="868059"/>
                    <a:pt x="114300" y="864538"/>
                  </a:cubicBezTo>
                  <a:cubicBezTo>
                    <a:pt x="126533" y="859101"/>
                    <a:pt x="152400" y="851838"/>
                    <a:pt x="152400" y="851838"/>
                  </a:cubicBezTo>
                  <a:cubicBezTo>
                    <a:pt x="163267" y="855460"/>
                    <a:pt x="183466" y="860337"/>
                    <a:pt x="190500" y="870888"/>
                  </a:cubicBezTo>
                  <a:cubicBezTo>
                    <a:pt x="195341" y="878150"/>
                    <a:pt x="194733" y="887821"/>
                    <a:pt x="196850" y="896288"/>
                  </a:cubicBezTo>
                  <a:cubicBezTo>
                    <a:pt x="194733" y="906871"/>
                    <a:pt x="200363" y="923655"/>
                    <a:pt x="190500" y="928038"/>
                  </a:cubicBezTo>
                  <a:cubicBezTo>
                    <a:pt x="174906" y="934969"/>
                    <a:pt x="156256" y="925827"/>
                    <a:pt x="139700" y="921688"/>
                  </a:cubicBezTo>
                  <a:cubicBezTo>
                    <a:pt x="130517" y="919392"/>
                    <a:pt x="123089" y="912504"/>
                    <a:pt x="114300" y="908988"/>
                  </a:cubicBezTo>
                  <a:cubicBezTo>
                    <a:pt x="57625" y="886318"/>
                    <a:pt x="93801" y="908022"/>
                    <a:pt x="57150" y="883588"/>
                  </a:cubicBezTo>
                  <a:cubicBezTo>
                    <a:pt x="32862" y="810723"/>
                    <a:pt x="35556" y="834089"/>
                    <a:pt x="50800" y="712138"/>
                  </a:cubicBezTo>
                  <a:cubicBezTo>
                    <a:pt x="51747" y="704565"/>
                    <a:pt x="58104" y="698484"/>
                    <a:pt x="63500" y="693088"/>
                  </a:cubicBezTo>
                  <a:cubicBezTo>
                    <a:pt x="68896" y="687692"/>
                    <a:pt x="76200" y="684621"/>
                    <a:pt x="82550" y="680388"/>
                  </a:cubicBezTo>
                  <a:cubicBezTo>
                    <a:pt x="101600" y="682505"/>
                    <a:pt x="120794" y="683587"/>
                    <a:pt x="139700" y="686738"/>
                  </a:cubicBezTo>
                  <a:cubicBezTo>
                    <a:pt x="146302" y="687838"/>
                    <a:pt x="153523" y="688907"/>
                    <a:pt x="158750" y="693088"/>
                  </a:cubicBezTo>
                  <a:cubicBezTo>
                    <a:pt x="164709" y="697856"/>
                    <a:pt x="166054" y="706742"/>
                    <a:pt x="171450" y="712138"/>
                  </a:cubicBezTo>
                  <a:cubicBezTo>
                    <a:pt x="176846" y="717534"/>
                    <a:pt x="184150" y="720605"/>
                    <a:pt x="190500" y="724838"/>
                  </a:cubicBezTo>
                  <a:cubicBezTo>
                    <a:pt x="188383" y="737538"/>
                    <a:pt x="194627" y="755454"/>
                    <a:pt x="184150" y="762938"/>
                  </a:cubicBezTo>
                  <a:cubicBezTo>
                    <a:pt x="173673" y="770422"/>
                    <a:pt x="158382" y="760288"/>
                    <a:pt x="146050" y="756588"/>
                  </a:cubicBezTo>
                  <a:cubicBezTo>
                    <a:pt x="131402" y="752194"/>
                    <a:pt x="114354" y="739691"/>
                    <a:pt x="101600" y="731188"/>
                  </a:cubicBezTo>
                  <a:cubicBezTo>
                    <a:pt x="97367" y="724838"/>
                    <a:pt x="93336" y="718348"/>
                    <a:pt x="88900" y="712138"/>
                  </a:cubicBezTo>
                  <a:cubicBezTo>
                    <a:pt x="82749" y="703526"/>
                    <a:pt x="74583" y="696204"/>
                    <a:pt x="69850" y="686738"/>
                  </a:cubicBezTo>
                  <a:cubicBezTo>
                    <a:pt x="63863" y="674764"/>
                    <a:pt x="57150" y="648638"/>
                    <a:pt x="57150" y="648638"/>
                  </a:cubicBezTo>
                  <a:cubicBezTo>
                    <a:pt x="60091" y="569244"/>
                    <a:pt x="50199" y="517291"/>
                    <a:pt x="69850" y="451788"/>
                  </a:cubicBezTo>
                  <a:cubicBezTo>
                    <a:pt x="71698" y="445629"/>
                    <a:pt x="82687" y="402490"/>
                    <a:pt x="95250" y="394638"/>
                  </a:cubicBezTo>
                  <a:cubicBezTo>
                    <a:pt x="106602" y="387543"/>
                    <a:pt x="133350" y="381938"/>
                    <a:pt x="133350" y="381938"/>
                  </a:cubicBezTo>
                  <a:cubicBezTo>
                    <a:pt x="236248" y="389853"/>
                    <a:pt x="199816" y="363316"/>
                    <a:pt x="228600" y="413688"/>
                  </a:cubicBezTo>
                  <a:cubicBezTo>
                    <a:pt x="232386" y="420314"/>
                    <a:pt x="237067" y="426388"/>
                    <a:pt x="241300" y="432738"/>
                  </a:cubicBezTo>
                  <a:cubicBezTo>
                    <a:pt x="239183" y="449671"/>
                    <a:pt x="241881" y="467944"/>
                    <a:pt x="234950" y="483538"/>
                  </a:cubicBezTo>
                  <a:cubicBezTo>
                    <a:pt x="232232" y="489655"/>
                    <a:pt x="222250" y="492005"/>
                    <a:pt x="215900" y="489888"/>
                  </a:cubicBezTo>
                  <a:cubicBezTo>
                    <a:pt x="207055" y="486940"/>
                    <a:pt x="181391" y="450227"/>
                    <a:pt x="177800" y="445438"/>
                  </a:cubicBezTo>
                  <a:cubicBezTo>
                    <a:pt x="175683" y="436971"/>
                    <a:pt x="171450" y="428765"/>
                    <a:pt x="171450" y="420038"/>
                  </a:cubicBezTo>
                  <a:cubicBezTo>
                    <a:pt x="171450" y="396659"/>
                    <a:pt x="171203" y="372617"/>
                    <a:pt x="177800" y="350188"/>
                  </a:cubicBezTo>
                  <a:cubicBezTo>
                    <a:pt x="182698" y="333535"/>
                    <a:pt x="202868" y="306656"/>
                    <a:pt x="222250" y="299388"/>
                  </a:cubicBezTo>
                  <a:cubicBezTo>
                    <a:pt x="232356" y="295598"/>
                    <a:pt x="243464" y="295379"/>
                    <a:pt x="254000" y="293038"/>
                  </a:cubicBezTo>
                  <a:cubicBezTo>
                    <a:pt x="262519" y="291145"/>
                    <a:pt x="270933" y="288805"/>
                    <a:pt x="279400" y="286688"/>
                  </a:cubicBezTo>
                  <a:cubicBezTo>
                    <a:pt x="314749" y="289213"/>
                    <a:pt x="359293" y="277681"/>
                    <a:pt x="387350" y="305738"/>
                  </a:cubicBezTo>
                  <a:cubicBezTo>
                    <a:pt x="394834" y="313222"/>
                    <a:pt x="400050" y="322671"/>
                    <a:pt x="406400" y="331138"/>
                  </a:cubicBezTo>
                  <a:cubicBezTo>
                    <a:pt x="397771" y="382911"/>
                    <a:pt x="410031" y="387451"/>
                    <a:pt x="330200" y="362888"/>
                  </a:cubicBezTo>
                  <a:cubicBezTo>
                    <a:pt x="322906" y="360644"/>
                    <a:pt x="321286" y="350464"/>
                    <a:pt x="317500" y="343838"/>
                  </a:cubicBezTo>
                  <a:cubicBezTo>
                    <a:pt x="312804" y="335619"/>
                    <a:pt x="308529" y="327139"/>
                    <a:pt x="304800" y="318438"/>
                  </a:cubicBezTo>
                  <a:cubicBezTo>
                    <a:pt x="299334" y="305684"/>
                    <a:pt x="295322" y="286877"/>
                    <a:pt x="292100" y="273988"/>
                  </a:cubicBezTo>
                  <a:cubicBezTo>
                    <a:pt x="294217" y="250705"/>
                    <a:pt x="292426" y="226728"/>
                    <a:pt x="298450" y="204138"/>
                  </a:cubicBezTo>
                  <a:cubicBezTo>
                    <a:pt x="301177" y="193912"/>
                    <a:pt x="310612" y="186773"/>
                    <a:pt x="317500" y="178738"/>
                  </a:cubicBezTo>
                  <a:cubicBezTo>
                    <a:pt x="323344" y="171920"/>
                    <a:pt x="329242" y="164908"/>
                    <a:pt x="336550" y="159688"/>
                  </a:cubicBezTo>
                  <a:cubicBezTo>
                    <a:pt x="350282" y="149880"/>
                    <a:pt x="365454" y="145820"/>
                    <a:pt x="381000" y="140638"/>
                  </a:cubicBezTo>
                  <a:cubicBezTo>
                    <a:pt x="416983" y="142755"/>
                    <a:pt x="453727" y="139331"/>
                    <a:pt x="488950" y="146988"/>
                  </a:cubicBezTo>
                  <a:cubicBezTo>
                    <a:pt x="503865" y="150230"/>
                    <a:pt x="527050" y="172388"/>
                    <a:pt x="527050" y="172388"/>
                  </a:cubicBezTo>
                  <a:cubicBezTo>
                    <a:pt x="524933" y="187205"/>
                    <a:pt x="527393" y="203451"/>
                    <a:pt x="520700" y="216838"/>
                  </a:cubicBezTo>
                  <a:cubicBezTo>
                    <a:pt x="517707" y="222825"/>
                    <a:pt x="508343" y="223188"/>
                    <a:pt x="501650" y="223188"/>
                  </a:cubicBezTo>
                  <a:cubicBezTo>
                    <a:pt x="488505" y="223188"/>
                    <a:pt x="473182" y="210559"/>
                    <a:pt x="463550" y="204138"/>
                  </a:cubicBezTo>
                  <a:cubicBezTo>
                    <a:pt x="459317" y="197788"/>
                    <a:pt x="451298" y="192707"/>
                    <a:pt x="450850" y="185088"/>
                  </a:cubicBezTo>
                  <a:cubicBezTo>
                    <a:pt x="447341" y="125442"/>
                    <a:pt x="437214" y="99831"/>
                    <a:pt x="482600" y="77138"/>
                  </a:cubicBezTo>
                  <a:cubicBezTo>
                    <a:pt x="494574" y="71151"/>
                    <a:pt x="508000" y="68671"/>
                    <a:pt x="520700" y="64438"/>
                  </a:cubicBezTo>
                  <a:cubicBezTo>
                    <a:pt x="527050" y="62321"/>
                    <a:pt x="533148" y="59188"/>
                    <a:pt x="539750" y="58088"/>
                  </a:cubicBezTo>
                  <a:lnTo>
                    <a:pt x="615950" y="45388"/>
                  </a:lnTo>
                  <a:cubicBezTo>
                    <a:pt x="643137" y="49919"/>
                    <a:pt x="658736" y="44932"/>
                    <a:pt x="673100" y="70788"/>
                  </a:cubicBezTo>
                  <a:cubicBezTo>
                    <a:pt x="679601" y="82490"/>
                    <a:pt x="685800" y="108888"/>
                    <a:pt x="685800" y="108888"/>
                  </a:cubicBezTo>
                  <a:cubicBezTo>
                    <a:pt x="683683" y="117355"/>
                    <a:pt x="684902" y="127473"/>
                    <a:pt x="679450" y="134288"/>
                  </a:cubicBezTo>
                  <a:cubicBezTo>
                    <a:pt x="668677" y="147754"/>
                    <a:pt x="637107" y="135979"/>
                    <a:pt x="628650" y="134288"/>
                  </a:cubicBezTo>
                  <a:cubicBezTo>
                    <a:pt x="622300" y="127938"/>
                    <a:pt x="614581" y="122710"/>
                    <a:pt x="609600" y="115238"/>
                  </a:cubicBezTo>
                  <a:cubicBezTo>
                    <a:pt x="605887" y="109669"/>
                    <a:pt x="603250" y="102881"/>
                    <a:pt x="603250" y="96188"/>
                  </a:cubicBezTo>
                  <a:cubicBezTo>
                    <a:pt x="603250" y="81221"/>
                    <a:pt x="605299" y="66074"/>
                    <a:pt x="609600" y="51738"/>
                  </a:cubicBezTo>
                  <a:cubicBezTo>
                    <a:pt x="613833" y="37627"/>
                    <a:pt x="628650" y="25632"/>
                    <a:pt x="641350" y="19988"/>
                  </a:cubicBezTo>
                  <a:cubicBezTo>
                    <a:pt x="667717" y="8269"/>
                    <a:pt x="684038" y="6370"/>
                    <a:pt x="711200" y="938"/>
                  </a:cubicBezTo>
                  <a:cubicBezTo>
                    <a:pt x="742950" y="3055"/>
                    <a:pt x="775475" y="0"/>
                    <a:pt x="806450" y="7288"/>
                  </a:cubicBezTo>
                  <a:cubicBezTo>
                    <a:pt x="813879" y="9036"/>
                    <a:pt x="815737" y="19512"/>
                    <a:pt x="819150" y="26338"/>
                  </a:cubicBezTo>
                  <a:cubicBezTo>
                    <a:pt x="826839" y="41715"/>
                    <a:pt x="825500" y="43557"/>
                    <a:pt x="825500" y="58088"/>
                  </a:cubicBezTo>
                </a:path>
              </a:pathLst>
            </a:custGeom>
            <a:ln w="2222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TextBox 130"/>
            <p:cNvSpPr txBox="1">
              <a:spLocks noChangeArrowheads="1"/>
            </p:cNvSpPr>
            <p:nvPr/>
          </p:nvSpPr>
          <p:spPr bwMode="auto">
            <a:xfrm>
              <a:off x="1205291" y="2112180"/>
              <a:ext cx="1520187" cy="424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defTabSz="914400" eaLnBrk="1" hangingPunct="1"/>
              <a:r>
                <a:rPr lang="en-US" altLang="en-US" sz="1400" dirty="0">
                  <a:solidFill>
                    <a:srgbClr val="FFFFFF"/>
                  </a:solidFill>
                  <a:latin typeface="Corbel" pitchFamily="34" charset="0"/>
                </a:rPr>
                <a:t>Thermocouple</a:t>
              </a:r>
            </a:p>
          </p:txBody>
        </p:sp>
        <p:sp>
          <p:nvSpPr>
            <p:cNvPr id="58" name="Arc 57"/>
            <p:cNvSpPr/>
            <p:nvPr/>
          </p:nvSpPr>
          <p:spPr>
            <a:xfrm>
              <a:off x="3050574" y="2431069"/>
              <a:ext cx="469812" cy="146012"/>
            </a:xfrm>
            <a:prstGeom prst="arc">
              <a:avLst>
                <a:gd name="adj1" fmla="val 11304798"/>
                <a:gd name="adj2" fmla="val 0"/>
              </a:avLst>
            </a:prstGeom>
            <a:ln w="22225">
              <a:solidFill>
                <a:schemeClr val="accent1">
                  <a:lumMod val="75000"/>
                </a:schemeClr>
              </a:solidFill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Arc 58"/>
            <p:cNvSpPr/>
            <p:nvPr/>
          </p:nvSpPr>
          <p:spPr>
            <a:xfrm>
              <a:off x="3045880" y="2965703"/>
              <a:ext cx="526192" cy="143766"/>
            </a:xfrm>
            <a:prstGeom prst="arc">
              <a:avLst>
                <a:gd name="adj1" fmla="val 11054183"/>
                <a:gd name="adj2" fmla="val 0"/>
              </a:avLst>
            </a:prstGeom>
            <a:ln w="34925">
              <a:solidFill>
                <a:schemeClr val="accent1">
                  <a:lumMod val="75000"/>
                </a:schemeClr>
              </a:solidFill>
            </a:ln>
            <a:scene3d>
              <a:camera prst="orthographicFront">
                <a:rot lat="17999990" lon="10799999" rev="10799999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94"/>
            <p:cNvSpPr>
              <a:spLocks noChangeArrowheads="1"/>
            </p:cNvSpPr>
            <p:nvPr/>
          </p:nvSpPr>
          <p:spPr bwMode="auto">
            <a:xfrm rot="16200000">
              <a:off x="6254684" y="3170246"/>
              <a:ext cx="933447" cy="30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400" b="1" dirty="0" smtClean="0">
                  <a:solidFill>
                    <a:srgbClr val="0000CC"/>
                  </a:solidFill>
                  <a:latin typeface="Corbel" pitchFamily="34" charset="0"/>
                </a:rPr>
                <a:t>log </a:t>
              </a:r>
              <a:r>
                <a:rPr lang="en-US" altLang="en-US" sz="1400" b="1" dirty="0">
                  <a:solidFill>
                    <a:srgbClr val="0000CC"/>
                  </a:solidFill>
                  <a:latin typeface="Corbel" pitchFamily="34" charset="0"/>
                </a:rPr>
                <a:t>| </a:t>
              </a:r>
              <a:r>
                <a:rPr lang="en-US" altLang="en-US" sz="1400" b="1" i="1" dirty="0">
                  <a:solidFill>
                    <a:srgbClr val="0000CC"/>
                  </a:solidFill>
                  <a:latin typeface="Corbel" pitchFamily="34" charset="0"/>
                </a:rPr>
                <a:t>I</a:t>
              </a:r>
              <a:r>
                <a:rPr lang="en-US" altLang="en-US" sz="1400" b="1" dirty="0">
                  <a:solidFill>
                    <a:srgbClr val="0000CC"/>
                  </a:solidFill>
                  <a:latin typeface="Corbel" pitchFamily="34" charset="0"/>
                </a:rPr>
                <a:t> | </a:t>
              </a:r>
              <a:r>
                <a:rPr lang="en-US" altLang="en-US" sz="1400" b="1" dirty="0">
                  <a:solidFill>
                    <a:srgbClr val="0000CC"/>
                  </a:solidFill>
                  <a:latin typeface="SimSun" pitchFamily="2" charset="-122"/>
                  <a:ea typeface="SimSun" pitchFamily="2" charset="-122"/>
                </a:rPr>
                <a:t>→</a:t>
              </a:r>
              <a:endParaRPr lang="zh-CN" altLang="en-US" sz="1400" dirty="0">
                <a:solidFill>
                  <a:srgbClr val="0000CC"/>
                </a:solidFill>
                <a:latin typeface="Corbel" pitchFamily="34" charset="0"/>
              </a:endParaRPr>
            </a:p>
          </p:txBody>
        </p:sp>
        <p:sp>
          <p:nvSpPr>
            <p:cNvPr id="61" name="Rectangle 95"/>
            <p:cNvSpPr>
              <a:spLocks noChangeArrowheads="1"/>
            </p:cNvSpPr>
            <p:nvPr/>
          </p:nvSpPr>
          <p:spPr bwMode="auto">
            <a:xfrm>
              <a:off x="6929461" y="3593133"/>
              <a:ext cx="1000129" cy="307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400" b="1" dirty="0">
                  <a:solidFill>
                    <a:srgbClr val="0000CC"/>
                  </a:solidFill>
                  <a:latin typeface="SimSun" pitchFamily="2" charset="-122"/>
                  <a:ea typeface="SimSun" pitchFamily="2" charset="-122"/>
                </a:rPr>
                <a:t>- ←</a:t>
              </a:r>
              <a:r>
                <a:rPr lang="en-US" altLang="en-US" sz="1400" b="1" i="1" dirty="0">
                  <a:solidFill>
                    <a:srgbClr val="0000CC"/>
                  </a:solidFill>
                  <a:latin typeface="Corbel" pitchFamily="34" charset="0"/>
                </a:rPr>
                <a:t>E</a:t>
              </a:r>
              <a:r>
                <a:rPr lang="en-US" altLang="en-US" sz="1400" b="1" dirty="0">
                  <a:solidFill>
                    <a:srgbClr val="0000CC"/>
                  </a:solidFill>
                  <a:latin typeface="SimSun" pitchFamily="2" charset="-122"/>
                  <a:ea typeface="SimSun" pitchFamily="2" charset="-122"/>
                </a:rPr>
                <a:t>→ +</a:t>
              </a:r>
              <a:endParaRPr lang="zh-CN" altLang="en-US" sz="1400" dirty="0">
                <a:solidFill>
                  <a:srgbClr val="0000CC"/>
                </a:solidFill>
                <a:latin typeface="Corbel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7000898" y="3643322"/>
              <a:ext cx="785816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6714356" y="3356779"/>
              <a:ext cx="571498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05" y="2488231"/>
            <a:ext cx="4156434" cy="3146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5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1691" y="1751877"/>
            <a:ext cx="8879371" cy="3994343"/>
            <a:chOff x="11259102" y="10639926"/>
            <a:chExt cx="10076898" cy="4447674"/>
          </a:xfrm>
        </p:grpSpPr>
        <p:pic>
          <p:nvPicPr>
            <p:cNvPr id="5" name="Picture 5" descr="C:\Users\VignaGowry\Desktop\Graph1.jpg"/>
            <p:cNvPicPr>
              <a:picLocks noChangeAspect="1" noChangeArrowheads="1"/>
            </p:cNvPicPr>
            <p:nvPr/>
          </p:nvPicPr>
          <p:blipFill>
            <a:blip r:embed="rId3" cstate="print"/>
            <a:srcRect l="7843" r="4902"/>
            <a:stretch>
              <a:fillRect/>
            </a:stretch>
          </p:blipFill>
          <p:spPr bwMode="auto">
            <a:xfrm>
              <a:off x="16278726" y="10639926"/>
              <a:ext cx="5057274" cy="4424666"/>
            </a:xfrm>
            <a:prstGeom prst="rect">
              <a:avLst/>
            </a:prstGeom>
            <a:noFill/>
          </p:spPr>
        </p:pic>
        <p:pic>
          <p:nvPicPr>
            <p:cNvPr id="6" name="Picture 6" descr="C:\Users\VignaGowry\Desktop\Graph1.jpg"/>
            <p:cNvPicPr>
              <a:picLocks noChangeAspect="1" noChangeArrowheads="1"/>
            </p:cNvPicPr>
            <p:nvPr/>
          </p:nvPicPr>
          <p:blipFill>
            <a:blip r:embed="rId4" cstate="print"/>
            <a:srcRect l="6863" t="5051" r="12745"/>
            <a:stretch>
              <a:fillRect/>
            </a:stretch>
          </p:blipFill>
          <p:spPr bwMode="auto">
            <a:xfrm>
              <a:off x="11259102" y="10668001"/>
              <a:ext cx="4819098" cy="4419599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</a:t>
            </a:r>
            <a:r>
              <a:rPr lang="en-US" dirty="0" err="1" smtClean="0"/>
              <a:t>Tafel</a:t>
            </a:r>
            <a:r>
              <a:rPr lang="en-US" dirty="0" smtClean="0"/>
              <a:t> Technique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5376" y="5762769"/>
            <a:ext cx="87456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CR </a:t>
            </a:r>
            <a:r>
              <a:rPr lang="en-US" sz="3200" dirty="0" smtClean="0"/>
              <a:t>(µm/year</a:t>
            </a:r>
            <a:r>
              <a:rPr lang="en-US" sz="3200" dirty="0"/>
              <a:t>) = K</a:t>
            </a:r>
            <a:r>
              <a:rPr lang="en-US" sz="3200" baseline="-25000" dirty="0"/>
              <a:t>1 </a:t>
            </a:r>
            <a:r>
              <a:rPr lang="en-US" sz="3200" dirty="0"/>
              <a:t>[</a:t>
            </a:r>
            <a:r>
              <a:rPr lang="en-US" sz="3200" dirty="0" err="1"/>
              <a:t>i</a:t>
            </a:r>
            <a:r>
              <a:rPr lang="en-US" sz="3200" baseline="-25000" dirty="0" err="1"/>
              <a:t>corr</a:t>
            </a:r>
            <a:r>
              <a:rPr lang="en-US" sz="3200" dirty="0" err="1"/>
              <a:t>.EW</a:t>
            </a:r>
            <a:r>
              <a:rPr lang="en-US" sz="3200" dirty="0"/>
              <a:t>/</a:t>
            </a:r>
            <a:r>
              <a:rPr lang="el-GR" sz="3200" dirty="0"/>
              <a:t>ρ</a:t>
            </a:r>
            <a:r>
              <a:rPr lang="en-US" sz="3200" dirty="0" smtClean="0"/>
              <a:t>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= known constant, EW= equivalent weight of metal, </a:t>
            </a:r>
            <a:r>
              <a:rPr lang="el-GR" dirty="0" smtClean="0"/>
              <a:t>ρ</a:t>
            </a:r>
            <a:r>
              <a:rPr lang="en-US" dirty="0" smtClean="0"/>
              <a:t>= density of metal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60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Findings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Corrosion of </a:t>
            </a:r>
            <a:r>
              <a:rPr lang="en-US" sz="2400" dirty="0" err="1" smtClean="0"/>
              <a:t>Hastelloy</a:t>
            </a:r>
            <a:r>
              <a:rPr lang="en-US" sz="2400" dirty="0" smtClean="0"/>
              <a:t> C-276 at 250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 is ~10 µm/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pPr lvl="1"/>
            <a:r>
              <a:rPr lang="en-US" sz="2200" dirty="0" smtClean="0"/>
              <a:t>Increases as temperature goes up</a:t>
            </a:r>
          </a:p>
          <a:p>
            <a:pPr lvl="2"/>
            <a:r>
              <a:rPr lang="en-US" sz="2000" dirty="0" smtClean="0"/>
              <a:t>Due to Chlorine being more activated</a:t>
            </a:r>
            <a:endParaRPr lang="en-US" sz="2000" dirty="0"/>
          </a:p>
          <a:p>
            <a:r>
              <a:rPr lang="en-US" sz="2400" dirty="0" smtClean="0"/>
              <a:t>Corrosion at 500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 is ~40 µm/</a:t>
            </a:r>
            <a:r>
              <a:rPr lang="en-US" sz="2400" dirty="0" err="1" smtClean="0"/>
              <a:t>yr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Corrosion at 800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 is over µm/</a:t>
            </a:r>
            <a:r>
              <a:rPr lang="en-US" sz="2400" dirty="0" err="1" smtClean="0"/>
              <a:t>yr</a:t>
            </a:r>
            <a:r>
              <a:rPr lang="en-US" sz="2400" dirty="0" smtClean="0"/>
              <a:t> </a:t>
            </a:r>
          </a:p>
          <a:p>
            <a:pPr lvl="1"/>
            <a:r>
              <a:rPr lang="en-US" sz="2200" dirty="0" smtClean="0"/>
              <a:t>Nitrates under 10 µm/</a:t>
            </a:r>
            <a:r>
              <a:rPr lang="en-US" sz="2200" dirty="0" err="1" smtClean="0"/>
              <a:t>yr</a:t>
            </a:r>
            <a:r>
              <a:rPr lang="en-US" sz="2200" dirty="0" smtClean="0"/>
              <a:t>, need to replace nitrates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dirty="0" smtClean="0"/>
              <a:t>Need to reduce in order to be commercially feasible!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38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09" y="-536365"/>
            <a:ext cx="10058400" cy="1450757"/>
          </a:xfrm>
        </p:spPr>
        <p:txBody>
          <a:bodyPr/>
          <a:lstStyle/>
          <a:p>
            <a:r>
              <a:rPr lang="en-US" sz="4800" dirty="0" smtClean="0"/>
              <a:t>Corrosion Inhibitors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3" y="1078395"/>
            <a:ext cx="8263722" cy="261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8278" y="3647957"/>
            <a:ext cx="8263722" cy="266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29315" y="1326032"/>
            <a:ext cx="36094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Nickel is ionized by Chloride and an oxidation/reduction reaction occurs spontaneously, corroding the metal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625640" y="4523872"/>
            <a:ext cx="32725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With an additive, the sacrificial metal is included in the O/R </a:t>
            </a:r>
            <a:r>
              <a:rPr lang="en-US" sz="2200" dirty="0" err="1" smtClean="0"/>
              <a:t>rxn</a:t>
            </a:r>
            <a:r>
              <a:rPr lang="en-US" sz="2200" dirty="0" smtClean="0"/>
              <a:t>, rather than the piping material</a:t>
            </a:r>
            <a:endParaRPr lang="en-US" sz="2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21509" y="783771"/>
            <a:ext cx="104415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2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Example of Galvanized Steel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Zinc coating on piping causes a thin oxide layer to form, preventing corrosion</a:t>
            </a:r>
          </a:p>
          <a:p>
            <a:pPr lvl="1"/>
            <a:r>
              <a:rPr lang="en-US" sz="2200" dirty="0" smtClean="0"/>
              <a:t>Passivation Layer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Cannot coat piping</a:t>
            </a:r>
          </a:p>
          <a:p>
            <a:pPr lvl="1"/>
            <a:r>
              <a:rPr lang="en-US" sz="2200" dirty="0" smtClean="0"/>
              <a:t>Too hot</a:t>
            </a:r>
          </a:p>
          <a:p>
            <a:pPr lvl="1"/>
            <a:r>
              <a:rPr lang="en-US" sz="2200" dirty="0" smtClean="0"/>
              <a:t>Additive to salt</a:t>
            </a:r>
          </a:p>
        </p:txBody>
      </p:sp>
      <p:pic>
        <p:nvPicPr>
          <p:cNvPr id="4" name="Picture 4" descr="http://www.homofaciens.de/bilder/technik/electrochemistry_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732" y="2472268"/>
            <a:ext cx="6708517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237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Continuing Work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Continue studies of the material in different temperatures/settings</a:t>
            </a:r>
          </a:p>
          <a:p>
            <a:pPr lvl="1"/>
            <a:r>
              <a:rPr lang="en-US" sz="2200" dirty="0" smtClean="0"/>
              <a:t>Inert setting/temps up to 1000 </a:t>
            </a:r>
            <a:r>
              <a:rPr lang="en-US" sz="2200" baseline="30000" dirty="0" err="1" smtClean="0"/>
              <a:t>o</a:t>
            </a:r>
            <a:r>
              <a:rPr lang="en-US" sz="2200" dirty="0" err="1" smtClean="0"/>
              <a:t>C</a:t>
            </a:r>
            <a:endParaRPr lang="en-US" sz="2200" dirty="0" smtClean="0"/>
          </a:p>
          <a:p>
            <a:pPr lvl="1"/>
            <a:endParaRPr lang="en-US" sz="2200" dirty="0"/>
          </a:p>
          <a:p>
            <a:r>
              <a:rPr lang="en-US" sz="2400" dirty="0" smtClean="0"/>
              <a:t>Continue to study additives to reduce corrosion </a:t>
            </a:r>
          </a:p>
          <a:p>
            <a:pPr lvl="1"/>
            <a:r>
              <a:rPr lang="en-US" sz="2200" dirty="0" smtClean="0"/>
              <a:t>Test different metals like Mg, Zn, and 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910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959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What is CSP</a:t>
            </a:r>
            <a:r>
              <a:rPr lang="en-US" sz="4800" dirty="0" smtClean="0">
                <a:cs typeface="Arial" panose="020B0604020202020204" pitchFamily="34" charset="0"/>
              </a:rPr>
              <a:t>?</a:t>
            </a:r>
            <a:endParaRPr lang="en-US" sz="48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Concentrating Solar Power (CSP)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Not the same as the popular photovoltaic systems</a:t>
            </a:r>
          </a:p>
          <a:p>
            <a:pPr lvl="1"/>
            <a:r>
              <a:rPr lang="en-US" sz="2200" dirty="0" smtClean="0"/>
              <a:t>Can produce energy after the sun goes down</a:t>
            </a:r>
          </a:p>
          <a:p>
            <a:endParaRPr lang="en-US" sz="2400" dirty="0"/>
          </a:p>
          <a:p>
            <a:r>
              <a:rPr lang="en-US" sz="2400" dirty="0" smtClean="0"/>
              <a:t>Uses a field of mirrors to concentrate light to a point</a:t>
            </a:r>
          </a:p>
          <a:p>
            <a:endParaRPr lang="en-US" sz="2400" dirty="0"/>
          </a:p>
          <a:p>
            <a:r>
              <a:rPr lang="en-US" sz="2400" dirty="0" smtClean="0"/>
              <a:t>Department of Energy (DOE) is currently funding the construction of many around the Southwest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31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Various CSP Power Towers</a:t>
            </a:r>
            <a:endParaRPr lang="en-US" sz="4400" dirty="0"/>
          </a:p>
        </p:txBody>
      </p:sp>
      <p:pic>
        <p:nvPicPr>
          <p:cNvPr id="1026" name="Picture 2" descr="Crescent Dun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6" y="2057816"/>
            <a:ext cx="5938592" cy="394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570" y="6650650"/>
            <a:ext cx="6900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[1], [2] Photos courtesy of: </a:t>
            </a:r>
            <a:r>
              <a:rPr lang="en-US" sz="1100" dirty="0" err="1" smtClean="0"/>
              <a:t>SolarReserve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572" y="2057816"/>
            <a:ext cx="5923137" cy="394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How It Works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Field of sun-tracking mirrors (heliostats) focus the light to a point on a receiver tower</a:t>
            </a:r>
          </a:p>
          <a:p>
            <a:pPr lvl="1"/>
            <a:r>
              <a:rPr lang="en-US" sz="2200" dirty="0" smtClean="0"/>
              <a:t>Can track sun during summer and winter, when sun is at different angles to horizon</a:t>
            </a:r>
          </a:p>
          <a:p>
            <a:pPr lvl="1"/>
            <a:r>
              <a:rPr lang="en-US" sz="2200" dirty="0" smtClean="0"/>
              <a:t>Temperatures over 1000 </a:t>
            </a:r>
            <a:r>
              <a:rPr lang="en-US" sz="2200" baseline="30000" dirty="0" err="1" smtClean="0"/>
              <a:t>o</a:t>
            </a:r>
            <a:r>
              <a:rPr lang="en-US" sz="2200" dirty="0" err="1" smtClean="0"/>
              <a:t>C</a:t>
            </a: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dirty="0" smtClean="0"/>
              <a:t>Salt at top of receiver is heated</a:t>
            </a:r>
          </a:p>
          <a:p>
            <a:pPr lvl="1"/>
            <a:r>
              <a:rPr lang="en-US" sz="2200" dirty="0" smtClean="0"/>
              <a:t>Acts as a heat transfer fluid (HTF)</a:t>
            </a:r>
          </a:p>
          <a:p>
            <a:pPr lvl="2"/>
            <a:r>
              <a:rPr lang="en-US" sz="2000" dirty="0" smtClean="0"/>
              <a:t>Carries energy and</a:t>
            </a:r>
            <a:r>
              <a:rPr lang="en-US" sz="2000" dirty="0"/>
              <a:t> </a:t>
            </a:r>
            <a:r>
              <a:rPr lang="en-US" sz="2000" dirty="0" smtClean="0"/>
              <a:t>transfers to water</a:t>
            </a:r>
          </a:p>
          <a:p>
            <a:pPr lvl="2"/>
            <a:r>
              <a:rPr lang="en-US" sz="2000" dirty="0" smtClean="0"/>
              <a:t>Property of HTFs: low melt point</a:t>
            </a:r>
            <a:endParaRPr lang="en-US" sz="2000" dirty="0"/>
          </a:p>
        </p:txBody>
      </p:sp>
      <p:pic>
        <p:nvPicPr>
          <p:cNvPr id="3078" name="Picture 6" descr="spanish solar tower, seville green electricity, Sevilla PV, Europe’s First, Solucar, photovoltaics, solar powar in Spain, Seveille Solar power t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86" y="2921261"/>
            <a:ext cx="5426129" cy="331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9513" y="6625419"/>
            <a:ext cx="3065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[3] Photo courtesy of: inhabitat.com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037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How It Works (cont.)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Heated salt goes through heat exchanger to produce steam</a:t>
            </a:r>
          </a:p>
          <a:p>
            <a:pPr lvl="1"/>
            <a:r>
              <a:rPr lang="en-US" sz="2200" dirty="0" smtClean="0"/>
              <a:t>Some of the heated salt is sent to a storage tank– produces energy after the sun goes down</a:t>
            </a:r>
          </a:p>
          <a:p>
            <a:endParaRPr lang="en-US" sz="2400" dirty="0"/>
          </a:p>
          <a:p>
            <a:r>
              <a:rPr lang="en-US" sz="2400" dirty="0" smtClean="0"/>
              <a:t>Steam turbine generates electricity</a:t>
            </a:r>
          </a:p>
          <a:p>
            <a:pPr lvl="1"/>
            <a:r>
              <a:rPr lang="en-US" sz="2200" dirty="0" smtClean="0"/>
              <a:t>Most recent plants built can produce </a:t>
            </a:r>
          </a:p>
          <a:p>
            <a:pPr lvl="2"/>
            <a:r>
              <a:rPr lang="en-US" sz="2000" dirty="0" smtClean="0"/>
              <a:t>400 </a:t>
            </a:r>
            <a:r>
              <a:rPr lang="en-US" sz="2000" dirty="0" err="1" smtClean="0"/>
              <a:t>MW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(~140K homes) during peak periods [</a:t>
            </a:r>
            <a:r>
              <a:rPr lang="en-US" sz="2000" dirty="0" err="1" smtClean="0"/>
              <a:t>Ivanpah</a:t>
            </a:r>
            <a:r>
              <a:rPr lang="en-US" sz="2000" dirty="0" smtClean="0"/>
              <a:t>]</a:t>
            </a:r>
          </a:p>
          <a:p>
            <a:pPr lvl="2"/>
            <a:r>
              <a:rPr lang="en-US" sz="2000" dirty="0" smtClean="0"/>
              <a:t>110 </a:t>
            </a:r>
            <a:r>
              <a:rPr lang="en-US" sz="2000" dirty="0" err="1" smtClean="0"/>
              <a:t>MW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(~75K homes) [Crescent Dunes]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05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7574"/>
            <a:ext cx="10058400" cy="145075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Schematic of a CSP System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87" y="1816705"/>
            <a:ext cx="9426792" cy="4453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7434" y="6626385"/>
            <a:ext cx="5432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[4] Photo courtesy of: ASU Polytechnic, CTI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099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Types of Heat Transfer Fluids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Nitrates currently used in CSP systems</a:t>
            </a:r>
          </a:p>
          <a:p>
            <a:r>
              <a:rPr lang="en-US" sz="2400" dirty="0" smtClean="0"/>
              <a:t>Solar Salt is the specific mixture used in commercial CSP</a:t>
            </a:r>
          </a:p>
          <a:p>
            <a:pPr lvl="1"/>
            <a:r>
              <a:rPr lang="en-US" sz="2200" dirty="0" smtClean="0"/>
              <a:t>40 </a:t>
            </a:r>
            <a:r>
              <a:rPr lang="en-US" sz="2200" dirty="0" err="1" smtClean="0"/>
              <a:t>wt</a:t>
            </a:r>
            <a:r>
              <a:rPr lang="en-US" sz="2200" dirty="0" smtClean="0"/>
              <a:t>% KNO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and 60 </a:t>
            </a:r>
            <a:r>
              <a:rPr lang="en-US" sz="2200" dirty="0" err="1" smtClean="0"/>
              <a:t>wt</a:t>
            </a:r>
            <a:r>
              <a:rPr lang="en-US" sz="2200" dirty="0" smtClean="0"/>
              <a:t>% NaNO</a:t>
            </a:r>
            <a:r>
              <a:rPr lang="en-US" sz="2200" baseline="-25000" dirty="0" smtClean="0"/>
              <a:t>3</a:t>
            </a:r>
            <a:r>
              <a:rPr lang="en-US" sz="2200" dirty="0"/>
              <a:t> </a:t>
            </a:r>
            <a:endParaRPr lang="en-US" sz="2200" dirty="0" smtClean="0"/>
          </a:p>
          <a:p>
            <a:pPr lvl="1"/>
            <a:r>
              <a:rPr lang="en-US" sz="2200" dirty="0" smtClean="0"/>
              <a:t>Eutectic mixture (lowest melting point)</a:t>
            </a:r>
          </a:p>
          <a:p>
            <a:pPr lvl="1"/>
            <a:r>
              <a:rPr lang="en-US" sz="2200" dirty="0" smtClean="0"/>
              <a:t>Melting point: &lt;200 </a:t>
            </a:r>
            <a:r>
              <a:rPr lang="en-US" sz="2200" baseline="30000" dirty="0" err="1" smtClean="0"/>
              <a:t>o</a:t>
            </a:r>
            <a:r>
              <a:rPr lang="en-US" sz="2200" dirty="0" err="1" smtClean="0"/>
              <a:t>C</a:t>
            </a:r>
            <a:endParaRPr lang="en-US" sz="2200" dirty="0" smtClean="0"/>
          </a:p>
          <a:p>
            <a:pPr lvl="1"/>
            <a:r>
              <a:rPr lang="en-US" sz="2200" dirty="0" smtClean="0"/>
              <a:t>Stays stabile up to ~550-600 </a:t>
            </a:r>
            <a:r>
              <a:rPr lang="en-US" sz="2200" baseline="30000" dirty="0" err="1" smtClean="0"/>
              <a:t>o</a:t>
            </a:r>
            <a:r>
              <a:rPr lang="en-US" sz="2200" dirty="0" err="1" smtClean="0"/>
              <a:t>C</a:t>
            </a:r>
            <a:endParaRPr lang="en-US" sz="2200" dirty="0"/>
          </a:p>
          <a:p>
            <a:r>
              <a:rPr lang="en-US" sz="2400" dirty="0" smtClean="0"/>
              <a:t>First tested with Solar Two in the 1990s</a:t>
            </a:r>
            <a:endParaRPr lang="en-US" sz="2400" dirty="0"/>
          </a:p>
          <a:p>
            <a:r>
              <a:rPr lang="en-US" sz="2400" dirty="0" smtClean="0"/>
              <a:t>Plants that use Solar Salt include </a:t>
            </a:r>
            <a:r>
              <a:rPr lang="en-US" sz="2400" dirty="0" err="1" smtClean="0"/>
              <a:t>Gemasolar</a:t>
            </a:r>
            <a:r>
              <a:rPr lang="en-US" sz="2400" dirty="0" smtClean="0"/>
              <a:t> and Crescent Dunes</a:t>
            </a:r>
            <a:endParaRPr lang="en-US" sz="22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46014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Improving HTFs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 salts developed to combat previous problems</a:t>
            </a:r>
            <a:endParaRPr lang="en-US" sz="2400" dirty="0"/>
          </a:p>
          <a:p>
            <a:r>
              <a:rPr lang="en-US" sz="2400" dirty="0" smtClean="0"/>
              <a:t>Combat </a:t>
            </a:r>
            <a:r>
              <a:rPr lang="en-US" sz="2400" dirty="0"/>
              <a:t>f</a:t>
            </a:r>
            <a:r>
              <a:rPr lang="en-US" sz="2400" dirty="0" smtClean="0"/>
              <a:t>reezing issues in pipes</a:t>
            </a:r>
          </a:p>
          <a:p>
            <a:pPr lvl="1"/>
            <a:r>
              <a:rPr lang="en-US" sz="2200" dirty="0" err="1" smtClean="0"/>
              <a:t>Hitec</a:t>
            </a:r>
            <a:r>
              <a:rPr lang="en-US" sz="2200" dirty="0" smtClean="0"/>
              <a:t> Salt: tertiary mixture </a:t>
            </a:r>
          </a:p>
          <a:p>
            <a:pPr lvl="1"/>
            <a:r>
              <a:rPr lang="en-US" sz="2200" dirty="0" smtClean="0"/>
              <a:t>7:53:40 </a:t>
            </a:r>
            <a:r>
              <a:rPr lang="en-US" sz="2200" dirty="0" err="1" smtClean="0"/>
              <a:t>wt</a:t>
            </a:r>
            <a:r>
              <a:rPr lang="en-US" sz="2200" dirty="0" smtClean="0"/>
              <a:t>% NaNO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:KNO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:NaNO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</a:t>
            </a:r>
            <a:endParaRPr lang="en-US" sz="2200" baseline="-25000" dirty="0" smtClean="0"/>
          </a:p>
          <a:p>
            <a:pPr lvl="1"/>
            <a:r>
              <a:rPr lang="en-US" sz="2200" dirty="0" smtClean="0"/>
              <a:t>Lowered melting point: 142 </a:t>
            </a:r>
            <a:r>
              <a:rPr lang="en-US" sz="2200" baseline="30000" dirty="0" err="1" smtClean="0"/>
              <a:t>o</a:t>
            </a:r>
            <a:r>
              <a:rPr lang="en-US" sz="2200" dirty="0" err="1" smtClean="0"/>
              <a:t>C</a:t>
            </a:r>
            <a:endParaRPr lang="en-US" sz="2200" dirty="0"/>
          </a:p>
          <a:p>
            <a:pPr marL="400050"/>
            <a:r>
              <a:rPr lang="en-US" sz="2400" dirty="0" smtClean="0"/>
              <a:t>Lowered melting point also means it does not stay as stabile at high temperatures</a:t>
            </a:r>
          </a:p>
          <a:p>
            <a:pPr marL="800100" lvl="1"/>
            <a:r>
              <a:rPr lang="en-US" sz="2200" dirty="0" smtClean="0"/>
              <a:t>Stabile up to ~530 </a:t>
            </a:r>
            <a:r>
              <a:rPr lang="en-US" sz="2200" baseline="30000" dirty="0" err="1" smtClean="0"/>
              <a:t>o</a:t>
            </a:r>
            <a:r>
              <a:rPr lang="en-US" sz="2200" dirty="0" err="1" smtClean="0"/>
              <a:t>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6431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Objective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Study different salt compositions that could be used in CSP systems</a:t>
            </a:r>
          </a:p>
          <a:p>
            <a:endParaRPr lang="en-US" sz="2400" dirty="0" smtClean="0"/>
          </a:p>
          <a:p>
            <a:pPr lvl="1"/>
            <a:r>
              <a:rPr lang="en-US" sz="2200" dirty="0" smtClean="0"/>
              <a:t>Melting point under 250 </a:t>
            </a:r>
            <a:r>
              <a:rPr lang="en-US" sz="2200" baseline="30000" dirty="0" err="1" smtClean="0"/>
              <a:t>o</a:t>
            </a:r>
            <a:r>
              <a:rPr lang="en-US" sz="2200" dirty="0" err="1" smtClean="0"/>
              <a:t>C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Stabile at temperatures above 800 </a:t>
            </a:r>
            <a:r>
              <a:rPr lang="en-US" sz="2200" baseline="30000" dirty="0" err="1" smtClean="0"/>
              <a:t>o</a:t>
            </a:r>
            <a:r>
              <a:rPr lang="en-US" sz="2200" dirty="0" err="1" smtClean="0"/>
              <a:t>C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Low corrosion of SS and Nickel alloys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Costs less than $1/kg of salt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247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409</TotalTime>
  <Words>806</Words>
  <Application>Microsoft Office PowerPoint</Application>
  <PresentationFormat>Widescreen</PresentationFormat>
  <Paragraphs>131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PGothic</vt:lpstr>
      <vt:lpstr>SimSun</vt:lpstr>
      <vt:lpstr>Arial</vt:lpstr>
      <vt:lpstr>Calibri</vt:lpstr>
      <vt:lpstr>Calibri Light</vt:lpstr>
      <vt:lpstr>Comic Sans MS</vt:lpstr>
      <vt:lpstr>Corbel</vt:lpstr>
      <vt:lpstr>Times New Roman</vt:lpstr>
      <vt:lpstr>Retrospect</vt:lpstr>
      <vt:lpstr>High-Temperature Corrosion in CSP Systems</vt:lpstr>
      <vt:lpstr>What is CSP?</vt:lpstr>
      <vt:lpstr>Various CSP Power Towers</vt:lpstr>
      <vt:lpstr>How It Works</vt:lpstr>
      <vt:lpstr>How It Works (cont.)</vt:lpstr>
      <vt:lpstr>Schematic of a CSP System</vt:lpstr>
      <vt:lpstr>Types of Heat Transfer Fluids</vt:lpstr>
      <vt:lpstr>Improving HTFs</vt:lpstr>
      <vt:lpstr>Objective</vt:lpstr>
      <vt:lpstr>A New Molten Salt: Current Work</vt:lpstr>
      <vt:lpstr>Corrosion Mechanism</vt:lpstr>
      <vt:lpstr>Corrosion Data Techniques</vt:lpstr>
      <vt:lpstr>Results from Tafel Technique</vt:lpstr>
      <vt:lpstr>Findings</vt:lpstr>
      <vt:lpstr>Corrosion Inhibitors</vt:lpstr>
      <vt:lpstr>Example of Galvanized Steel</vt:lpstr>
      <vt:lpstr>Continuing Work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High-Temperature Corrosion in CSP Systems</dc:title>
  <dc:creator>Payton Meade</dc:creator>
  <cp:lastModifiedBy>Payton Meade</cp:lastModifiedBy>
  <cp:revision>75</cp:revision>
  <dcterms:created xsi:type="dcterms:W3CDTF">2014-03-14T07:03:10Z</dcterms:created>
  <dcterms:modified xsi:type="dcterms:W3CDTF">2014-04-03T05:21:50Z</dcterms:modified>
</cp:coreProperties>
</file>